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9037638" cy="7102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920" autoAdjust="0"/>
  </p:normalViewPr>
  <p:slideViewPr>
    <p:cSldViewPr snapToGrid="0">
      <p:cViewPr varScale="1">
        <p:scale>
          <a:sx n="49" d="100"/>
          <a:sy n="49" d="100"/>
        </p:scale>
        <p:origin x="13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Cameron" userId="6294547c-69bf-4f82-a495-e4e92d9e2cc0" providerId="ADAL" clId="{D6583301-E6F4-4D6E-A5C1-36547B78FFC7}"/>
    <pc:docChg chg="modSld">
      <pc:chgData name="Nancy Cameron" userId="6294547c-69bf-4f82-a495-e4e92d9e2cc0" providerId="ADAL" clId="{D6583301-E6F4-4D6E-A5C1-36547B78FFC7}" dt="2025-06-17T12:46:54.024" v="58" actId="20577"/>
      <pc:docMkLst>
        <pc:docMk/>
      </pc:docMkLst>
      <pc:sldChg chg="modSp mod">
        <pc:chgData name="Nancy Cameron" userId="6294547c-69bf-4f82-a495-e4e92d9e2cc0" providerId="ADAL" clId="{D6583301-E6F4-4D6E-A5C1-36547B78FFC7}" dt="2025-06-17T12:46:54.024" v="58" actId="20577"/>
        <pc:sldMkLst>
          <pc:docMk/>
          <pc:sldMk cId="1967410899" sldId="257"/>
        </pc:sldMkLst>
        <pc:spChg chg="mod">
          <ac:chgData name="Nancy Cameron" userId="6294547c-69bf-4f82-a495-e4e92d9e2cc0" providerId="ADAL" clId="{D6583301-E6F4-4D6E-A5C1-36547B78FFC7}" dt="2025-06-17T12:46:54.024" v="58" actId="20577"/>
          <ac:spMkLst>
            <pc:docMk/>
            <pc:sldMk cId="1967410899" sldId="257"/>
            <ac:spMk id="4" creationId="{587209FD-CA12-0204-9DBF-E3B74E8F14D8}"/>
          </ac:spMkLst>
        </pc:spChg>
      </pc:sldChg>
      <pc:sldChg chg="modSp mod">
        <pc:chgData name="Nancy Cameron" userId="6294547c-69bf-4f82-a495-e4e92d9e2cc0" providerId="ADAL" clId="{D6583301-E6F4-4D6E-A5C1-36547B78FFC7}" dt="2025-06-16T13:27:01.329" v="37" actId="20577"/>
        <pc:sldMkLst>
          <pc:docMk/>
          <pc:sldMk cId="834995185" sldId="258"/>
        </pc:sldMkLst>
        <pc:spChg chg="mod">
          <ac:chgData name="Nancy Cameron" userId="6294547c-69bf-4f82-a495-e4e92d9e2cc0" providerId="ADAL" clId="{D6583301-E6F4-4D6E-A5C1-36547B78FFC7}" dt="2025-06-16T13:27:01.329" v="37" actId="20577"/>
          <ac:spMkLst>
            <pc:docMk/>
            <pc:sldMk cId="834995185" sldId="258"/>
            <ac:spMk id="15" creationId="{4D9D7C25-EB3E-1302-FEB1-D5470B2AAA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19238" y="1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A552-B98E-4DEA-8DEA-3FFCE6B594CD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89188" y="889000"/>
            <a:ext cx="425926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19238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07225-A179-4BAA-B40C-5FFC454217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89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07225-A179-4BAA-B40C-5FFC454217D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47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07225-A179-4BAA-B40C-5FFC454217D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869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D4C3C0AD-C43C-B4AA-9E81-C14941EE0631}"/>
              </a:ext>
            </a:extLst>
          </p:cNvPr>
          <p:cNvSpPr/>
          <p:nvPr userDrawn="1"/>
        </p:nvSpPr>
        <p:spPr>
          <a:xfrm>
            <a:off x="1" y="4075724"/>
            <a:ext cx="12207498" cy="135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>
              <a:latin typeface="Century Gothic" panose="020B0502020202020204" pitchFamily="34" charset="0"/>
            </a:endParaRPr>
          </a:p>
        </p:txBody>
      </p:sp>
      <p:sp>
        <p:nvSpPr>
          <p:cNvPr id="22" name="AutoShape 4" descr="Accueil - Employeur Remarquable">
            <a:extLst>
              <a:ext uri="{FF2B5EF4-FFF2-40B4-BE49-F238E27FC236}">
                <a16:creationId xmlns:a16="http://schemas.microsoft.com/office/drawing/2014/main" id="{C78BC8C0-2E48-B365-E010-757555FB5F9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b="0" i="0">
              <a:latin typeface="Century Gothic" panose="020B0502020202020204" pitchFamily="34" charset="0"/>
            </a:endParaRP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E10DB59C-209B-D36D-5D23-111C87B353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27801" y="2616622"/>
            <a:ext cx="3027165" cy="1399584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F95F1B32-2D2A-373B-3C32-B4A9E3C26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068" y="4453895"/>
            <a:ext cx="3919591" cy="542879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83B9F319-9EDC-5337-327D-D302B98B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735980"/>
            <a:ext cx="5664200" cy="183910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rgbClr val="009CCD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000FC6-E52B-143C-4995-510CC82953C4}"/>
              </a:ext>
            </a:extLst>
          </p:cNvPr>
          <p:cNvSpPr/>
          <p:nvPr userDrawn="1"/>
        </p:nvSpPr>
        <p:spPr>
          <a:xfrm flipV="1">
            <a:off x="0" y="6213592"/>
            <a:ext cx="12192000" cy="66671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endParaRPr lang="fr-CA" sz="24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D6C5FA1A-82C3-BB50-EA51-2416671D23B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8887" y="0"/>
            <a:ext cx="5424713" cy="6858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Espace réservé du texte 33">
            <a:extLst>
              <a:ext uri="{FF2B5EF4-FFF2-40B4-BE49-F238E27FC236}">
                <a16:creationId xmlns:a16="http://schemas.microsoft.com/office/drawing/2014/main" id="{8C0F79DE-436E-B9B9-A627-0DE912A7C3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44121" y="5659381"/>
            <a:ext cx="4161050" cy="1108421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CA" sz="1800">
                <a:latin typeface="Century Gothic"/>
                <a:cs typeface="Century Gothic"/>
              </a:rPr>
              <a:t>Présenté par : </a:t>
            </a:r>
          </a:p>
        </p:txBody>
      </p:sp>
    </p:spTree>
    <p:extLst>
      <p:ext uri="{BB962C8B-B14F-4D97-AF65-F5344CB8AC3E}">
        <p14:creationId xmlns:p14="http://schemas.microsoft.com/office/powerpoint/2010/main" val="51134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12192000" cy="4248615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lang="fr-CA"/>
              <a:t>Modifier le style du titre</a:t>
            </a:r>
            <a:endParaRPr lang="fr-CA" sz="2400" b="1" cap="all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bg-laptop-overlay.png">
            <a:extLst>
              <a:ext uri="{FF2B5EF4-FFF2-40B4-BE49-F238E27FC236}">
                <a16:creationId xmlns:a16="http://schemas.microsoft.com/office/drawing/2014/main" id="{36B47FC1-35B4-32FC-9C53-9D928EE9ED3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58" y="1381334"/>
            <a:ext cx="7476554" cy="46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54F7A9-4DED-3E1E-FD99-4D25839892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10828" y="1650381"/>
            <a:ext cx="5965904" cy="376767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82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D280D-7B63-2F16-637B-51E6DF6AF559}"/>
              </a:ext>
            </a:extLst>
          </p:cNvPr>
          <p:cNvSpPr/>
          <p:nvPr userDrawn="1"/>
        </p:nvSpPr>
        <p:spPr>
          <a:xfrm>
            <a:off x="1016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endParaRPr lang="fr-CA" sz="24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hape 2956">
            <a:extLst>
              <a:ext uri="{FF2B5EF4-FFF2-40B4-BE49-F238E27FC236}">
                <a16:creationId xmlns:a16="http://schemas.microsoft.com/office/drawing/2014/main" id="{4D6579DA-962F-E6D7-01D5-85A1FB0AA25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744537"/>
            <a:ext cx="12192000" cy="1813721"/>
          </a:xfrm>
          <a:prstGeom prst="rect">
            <a:avLst/>
          </a:prstGeom>
          <a:solidFill>
            <a:srgbClr val="009CCD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fr-FR" altLang="fr-FR" sz="120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CFB8AE4-7522-A2E1-5560-3611956C264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95745" y="0"/>
            <a:ext cx="4374804" cy="6858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6C4EB77-8513-3011-6375-FE07F41D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54" y="964271"/>
            <a:ext cx="60198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16C0EAE-023B-1429-7ECE-3BC6E2A1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454" y="2680140"/>
            <a:ext cx="6019801" cy="363753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264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4AD565-DDE6-E109-68BB-B5AC8249A9C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46E1BF-768D-A3FD-B481-13A845666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 b="3583"/>
          <a:stretch/>
        </p:blipFill>
        <p:spPr>
          <a:xfrm>
            <a:off x="0" y="0"/>
            <a:ext cx="12383008" cy="8140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04C395-D68E-350E-ECF1-F87BA9649962}"/>
              </a:ext>
            </a:extLst>
          </p:cNvPr>
          <p:cNvSpPr/>
          <p:nvPr userDrawn="1"/>
        </p:nvSpPr>
        <p:spPr>
          <a:xfrm>
            <a:off x="0" y="0"/>
            <a:ext cx="12383008" cy="8140390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rgbClr val="009CCD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5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4AD565-DDE6-E109-68BB-B5AC8249A9C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4C395-D68E-350E-ECF1-F87BA9649962}"/>
              </a:ext>
            </a:extLst>
          </p:cNvPr>
          <p:cNvSpPr/>
          <p:nvPr userDrawn="1"/>
        </p:nvSpPr>
        <p:spPr>
          <a:xfrm>
            <a:off x="0" y="0"/>
            <a:ext cx="122875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8064DD-A799-493E-821F-0B0621DEB1C8}"/>
              </a:ext>
            </a:extLst>
          </p:cNvPr>
          <p:cNvSpPr/>
          <p:nvPr userDrawn="1"/>
        </p:nvSpPr>
        <p:spPr>
          <a:xfrm>
            <a:off x="-95504" y="0"/>
            <a:ext cx="12383008" cy="6858000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rgbClr val="009CCD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9C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0457-E562-8149-C5D7-5976A524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015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0457-E562-8149-C5D7-5976A524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601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0457-E562-8149-C5D7-5976A524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459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89572"/>
            <a:ext cx="4806176" cy="45719"/>
          </a:xfrm>
          <a:prstGeom prst="rect">
            <a:avLst/>
          </a:prstGeom>
          <a:solidFill>
            <a:srgbClr val="009C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0457-E562-8149-C5D7-5976A524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512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D4C3C0AD-C43C-B4AA-9E81-C14941EE0631}"/>
              </a:ext>
            </a:extLst>
          </p:cNvPr>
          <p:cNvSpPr/>
          <p:nvPr userDrawn="1"/>
        </p:nvSpPr>
        <p:spPr>
          <a:xfrm>
            <a:off x="1" y="2186609"/>
            <a:ext cx="12207498" cy="467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>
              <a:latin typeface="Century Gothic" panose="020B0502020202020204" pitchFamily="34" charset="0"/>
            </a:endParaRPr>
          </a:p>
        </p:txBody>
      </p:sp>
      <p:sp>
        <p:nvSpPr>
          <p:cNvPr id="22" name="AutoShape 4" descr="Accueil - Employeur Remarquable">
            <a:extLst>
              <a:ext uri="{FF2B5EF4-FFF2-40B4-BE49-F238E27FC236}">
                <a16:creationId xmlns:a16="http://schemas.microsoft.com/office/drawing/2014/main" id="{C78BC8C0-2E48-B365-E010-757555FB5F9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b="0" i="0">
              <a:latin typeface="Century Gothic" panose="020B0502020202020204" pitchFamily="34" charset="0"/>
            </a:endParaRP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F95F1B32-2D2A-373B-3C32-B4A9E3C26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4312" y="2531834"/>
            <a:ext cx="5377217" cy="74476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A000FC6-E52B-143C-4995-510CC82953C4}"/>
              </a:ext>
            </a:extLst>
          </p:cNvPr>
          <p:cNvSpPr/>
          <p:nvPr userDrawn="1"/>
        </p:nvSpPr>
        <p:spPr>
          <a:xfrm flipV="1">
            <a:off x="0" y="6213592"/>
            <a:ext cx="12192000" cy="66671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endParaRPr lang="fr-CA" sz="24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D6C5FA1A-82C3-BB50-EA51-2416671D23B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8887" y="0"/>
            <a:ext cx="5424713" cy="6858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92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 descr="Accueil - Employeur Remarquable">
            <a:extLst>
              <a:ext uri="{FF2B5EF4-FFF2-40B4-BE49-F238E27FC236}">
                <a16:creationId xmlns:a16="http://schemas.microsoft.com/office/drawing/2014/main" id="{C78BC8C0-2E48-B365-E010-757555FB5F9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b="0" i="0">
              <a:latin typeface="Century Gothic" panose="020B0502020202020204" pitchFamily="34" charset="0"/>
            </a:endParaRP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D6C5FA1A-82C3-BB50-EA51-2416671D23B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69073" y="0"/>
            <a:ext cx="4755640" cy="6858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31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60457-E562-8149-C5D7-5976A524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defRPr/>
            </a:lvl1pPr>
            <a:lvl2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44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D280D-7B63-2F16-637B-51E6DF6AF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endParaRPr lang="fr-CA" sz="2400" b="1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4046514" cy="6858001"/>
          </a:xfrm>
          <a:prstGeom prst="rect">
            <a:avLst/>
          </a:prstGeom>
          <a:solidFill>
            <a:srgbClr val="009C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31" y="572586"/>
            <a:ext cx="3221250" cy="1754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lang="fr-CA"/>
              <a:t>Modifier le style du titre</a:t>
            </a:r>
            <a:endParaRPr lang="fr-CA" sz="2400" b="1" cap="all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hape 3037">
            <a:extLst>
              <a:ext uri="{FF2B5EF4-FFF2-40B4-BE49-F238E27FC236}">
                <a16:creationId xmlns:a16="http://schemas.microsoft.com/office/drawing/2014/main" id="{9100F6BD-B3FF-1FD1-4C4D-A6039805E33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4046514" y="5742681"/>
            <a:ext cx="8145486" cy="11498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pic>
        <p:nvPicPr>
          <p:cNvPr id="6" name="bg-laptop-overlay.png">
            <a:extLst>
              <a:ext uri="{FF2B5EF4-FFF2-40B4-BE49-F238E27FC236}">
                <a16:creationId xmlns:a16="http://schemas.microsoft.com/office/drawing/2014/main" id="{36B47FC1-35B4-32FC-9C53-9D928EE9ED3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/>
          <a:stretch/>
        </p:blipFill>
        <p:spPr bwMode="auto">
          <a:xfrm>
            <a:off x="1" y="2812210"/>
            <a:ext cx="4615258" cy="35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54F7A9-4DED-3E1E-FD99-4D25839892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-1" y="2955288"/>
            <a:ext cx="4046515" cy="294517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65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4046514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31" y="572586"/>
            <a:ext cx="3221250" cy="1754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lang="fr-CA"/>
              <a:t>Modifier le style du titre</a:t>
            </a:r>
            <a:endParaRPr lang="fr-CA" sz="2400" b="1" cap="all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hape 3037">
            <a:extLst>
              <a:ext uri="{FF2B5EF4-FFF2-40B4-BE49-F238E27FC236}">
                <a16:creationId xmlns:a16="http://schemas.microsoft.com/office/drawing/2014/main" id="{9100F6BD-B3FF-1FD1-4C4D-A6039805E33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4046514" y="5742681"/>
            <a:ext cx="8145486" cy="11498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pic>
        <p:nvPicPr>
          <p:cNvPr id="6" name="bg-laptop-overlay.png">
            <a:extLst>
              <a:ext uri="{FF2B5EF4-FFF2-40B4-BE49-F238E27FC236}">
                <a16:creationId xmlns:a16="http://schemas.microsoft.com/office/drawing/2014/main" id="{36B47FC1-35B4-32FC-9C53-9D928EE9ED3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/>
          <a:stretch/>
        </p:blipFill>
        <p:spPr bwMode="auto">
          <a:xfrm>
            <a:off x="1" y="2812210"/>
            <a:ext cx="4615258" cy="35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54F7A9-4DED-3E1E-FD99-4D25839892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-1" y="2955288"/>
            <a:ext cx="4046515" cy="294517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06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4046514" cy="6858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31" y="572586"/>
            <a:ext cx="3221250" cy="1754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lang="fr-CA"/>
              <a:t>Modifier le style du titre</a:t>
            </a:r>
            <a:endParaRPr lang="fr-CA" sz="2400" b="1" cap="all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hape 3037">
            <a:extLst>
              <a:ext uri="{FF2B5EF4-FFF2-40B4-BE49-F238E27FC236}">
                <a16:creationId xmlns:a16="http://schemas.microsoft.com/office/drawing/2014/main" id="{9100F6BD-B3FF-1FD1-4C4D-A6039805E33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4046514" y="5742681"/>
            <a:ext cx="8145486" cy="11498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6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037">
            <a:extLst>
              <a:ext uri="{FF2B5EF4-FFF2-40B4-BE49-F238E27FC236}">
                <a16:creationId xmlns:a16="http://schemas.microsoft.com/office/drawing/2014/main" id="{F84E18C1-F2F3-1FAC-E572-43DBC358624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1"/>
            <a:ext cx="12192000" cy="4248615"/>
          </a:xfrm>
          <a:prstGeom prst="rect">
            <a:avLst/>
          </a:prstGeom>
          <a:solidFill>
            <a:srgbClr val="009C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>
              <a:highlight>
                <a:srgbClr val="009CCD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BC08D-644D-5E2C-9D7F-8ED6299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8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lang="fr-CA"/>
              <a:t>Modifier le style du titre</a:t>
            </a:r>
            <a:endParaRPr lang="fr-CA" sz="2400" b="1" cap="all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bg-laptop-overlay.png">
            <a:extLst>
              <a:ext uri="{FF2B5EF4-FFF2-40B4-BE49-F238E27FC236}">
                <a16:creationId xmlns:a16="http://schemas.microsoft.com/office/drawing/2014/main" id="{36B47FC1-35B4-32FC-9C53-9D928EE9ED3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58" y="1381334"/>
            <a:ext cx="7476554" cy="46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54F7A9-4DED-3E1E-FD99-4D25839892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10828" y="1650381"/>
            <a:ext cx="5965904" cy="376767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>
              <a:lnSpc>
                <a:spcPct val="100000"/>
              </a:lnSpc>
              <a:buNone/>
              <a:defRPr sz="9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42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B9E5FA-CA85-C6B0-F9E7-6C73DBB3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97"/>
            <a:ext cx="10792968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C8F59-0812-3D41-33FD-E078BF45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7757"/>
            <a:ext cx="10792968" cy="4177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4638" indent="-274638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9ECC"/>
              </a:buClr>
              <a:buSzPct val="70000"/>
              <a:buFont typeface="Wingdings 2" panose="05020102010507070707" pitchFamily="18" charset="2"/>
              <a:buChar char=""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Assurez-vous que la requête est claire et précise. Par exemple, au lieu de dire « rédige un affichage de poste", spécifiez « rédige un affichage de poste pour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un.e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adjoint.e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administratif.ve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. »</a:t>
            </a:r>
          </a:p>
          <a:p>
            <a:pPr marL="274638" indent="-274638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9ECC"/>
              </a:buClr>
              <a:buSzPct val="70000"/>
              <a:buFont typeface="Wingdings 2" panose="05020102010507070707" pitchFamily="18" charset="2"/>
              <a:buChar char=""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Fournissez le contexte nécessaire pour que l'IA comprenne la demande. </a:t>
            </a:r>
            <a:b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Par exemple, « nous recrutons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un.e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adjoint.e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400" err="1">
                <a:solidFill>
                  <a:srgbClr val="000000"/>
                </a:solidFill>
                <a:latin typeface="Century Gothic" panose="020B0502020202020204" pitchFamily="34" charset="0"/>
              </a:rPr>
              <a:t>administratif.ve</a:t>
            </a: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 pour intégrer rapidement notre équipe. Comme nous sommes avons un peu de difficulté avec nos suivis, nous cherchons quelqu'un de rigoureux et structuré pour nous supporter. »</a:t>
            </a:r>
          </a:p>
          <a:p>
            <a:pPr marL="274638" indent="-274638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9ECC"/>
              </a:buClr>
              <a:buSzPct val="70000"/>
              <a:buFont typeface="Wingdings 2" panose="05020102010507070707" pitchFamily="18" charset="2"/>
              <a:buChar char=""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Définissez clairement ce que vous voulez accomplir avec la requête. </a:t>
            </a:r>
            <a:b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Par exemple, « je veux un affichage avec une touche humoristique pour refléter nos valeurs organisationnelles (intégrité, plaisir, collaboration, rigueur et respect). »</a:t>
            </a:r>
          </a:p>
          <a:p>
            <a:pPr marL="274638" indent="-274638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9ECC"/>
              </a:buClr>
              <a:buSzPct val="70000"/>
              <a:buFont typeface="Wingdings 2" panose="05020102010507070707" pitchFamily="18" charset="2"/>
              <a:buChar char=""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Sources : Quelles sources d'information peuvent être utilisées pour générer la réponse? Par exemple, « utiliser les valeurs organisationnelles et la description de responsabilités suivante : … »</a:t>
            </a:r>
          </a:p>
          <a:p>
            <a:pPr marL="274638" indent="-274638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9ECC"/>
              </a:buClr>
              <a:buSzPct val="70000"/>
              <a:buFont typeface="Wingdings 2" panose="05020102010507070707" pitchFamily="18" charset="2"/>
              <a:buChar char=""/>
            </a:pPr>
            <a:r>
              <a:rPr lang="fr-FR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Enfin, n'hésitez pas à demander à l'IA ce dont elle a besoin comme information supplémentaire pour obtenir un meilleur résultat. Cela permet d'affiner encore plus la qualité des réponses.</a:t>
            </a:r>
          </a:p>
          <a:p>
            <a:pPr lvl="4"/>
            <a:endParaRPr lang="fr-CA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0750873-09E4-A645-4C52-86F6E7DE5B3F}"/>
              </a:ext>
            </a:extLst>
          </p:cNvPr>
          <p:cNvSpPr txBox="1">
            <a:spLocks/>
          </p:cNvSpPr>
          <p:nvPr userDrawn="1"/>
        </p:nvSpPr>
        <p:spPr>
          <a:xfrm>
            <a:off x="11271662" y="6464570"/>
            <a:ext cx="457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>
              <a:defRPr sz="1000" b="1" i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algn="ctr">
              <a:spcBef>
                <a:spcPts val="111"/>
              </a:spcBef>
            </a:pPr>
            <a:fld id="{81D60167-4931-47E6-BA6A-407CBD079E47}" type="slidenum">
              <a:rPr lang="fr-CA" sz="1200" b="0" spc="-51" smtClean="0">
                <a:solidFill>
                  <a:schemeClr val="bg1">
                    <a:lumMod val="50000"/>
                  </a:schemeClr>
                </a:solidFill>
              </a:rPr>
              <a:pPr marL="9525" algn="ctr">
                <a:spcBef>
                  <a:spcPts val="111"/>
                </a:spcBef>
              </a:pPr>
              <a:t>‹N°›</a:t>
            </a:fld>
            <a:endParaRPr lang="fr-CA" sz="1200" b="0" spc="-5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BB528A-EB7B-552A-DB6E-E7099A3CD3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8862" y="6549621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3EE94C4-7981-383D-765D-99EAC2E97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5938" y="6549621"/>
            <a:ext cx="6618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que 22">
            <a:extLst>
              <a:ext uri="{FF2B5EF4-FFF2-40B4-BE49-F238E27FC236}">
                <a16:creationId xmlns:a16="http://schemas.microsoft.com/office/drawing/2014/main" id="{C8AC1408-5ED6-DE01-0BE9-A18A7D7AE64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2220" y="6350661"/>
            <a:ext cx="2229465" cy="308790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00D604D-2B9A-8B37-80D0-89E8E716BE37}"/>
              </a:ext>
            </a:extLst>
          </p:cNvPr>
          <p:cNvCxnSpPr>
            <a:cxnSpLocks/>
          </p:cNvCxnSpPr>
          <p:nvPr userDrawn="1"/>
        </p:nvCxnSpPr>
        <p:spPr>
          <a:xfrm flipH="1">
            <a:off x="3165231" y="6549621"/>
            <a:ext cx="81064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2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5" r:id="rId3"/>
    <p:sldLayoutId id="2147483650" r:id="rId4"/>
    <p:sldLayoutId id="2147483661" r:id="rId5"/>
    <p:sldLayoutId id="2147483651" r:id="rId6"/>
    <p:sldLayoutId id="2147483664" r:id="rId7"/>
    <p:sldLayoutId id="2147483665" r:id="rId8"/>
    <p:sldLayoutId id="2147483663" r:id="rId9"/>
    <p:sldLayoutId id="2147483657" r:id="rId10"/>
    <p:sldLayoutId id="2147483662" r:id="rId11"/>
    <p:sldLayoutId id="2147483658" r:id="rId12"/>
    <p:sldLayoutId id="2147483659" r:id="rId13"/>
    <p:sldLayoutId id="2147483656" r:id="rId14"/>
    <p:sldLayoutId id="2147483652" r:id="rId15"/>
    <p:sldLayoutId id="2147483653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Graphique de visage 3D">
            <a:extLst>
              <a:ext uri="{FF2B5EF4-FFF2-40B4-BE49-F238E27FC236}">
                <a16:creationId xmlns:a16="http://schemas.microsoft.com/office/drawing/2014/main" id="{7888E762-34F6-ACD6-470F-1586523E2D01}"/>
              </a:ext>
            </a:extLst>
          </p:cNvPr>
          <p:cNvPicPr>
            <a:picLocks noGrp="1" noChangeAspect="1"/>
          </p:cNvPicPr>
          <p:nvPr>
            <p:ph type="pic" sz="quarter" idx="4294967295"/>
            <p:custDataLst>
              <p:tags r:id="rId1"/>
            </p:custDataLst>
          </p:nvPr>
        </p:nvPicPr>
        <p:blipFill>
          <a:blip r:embed="rId6"/>
          <a:srcRect l="25282" r="25282"/>
          <a:stretch/>
        </p:blipFill>
        <p:spPr>
          <a:xfrm>
            <a:off x="519113" y="0"/>
            <a:ext cx="5424487" cy="685800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87209FD-CA12-0204-9DBF-E3B74E8F14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27800" y="735980"/>
            <a:ext cx="5145087" cy="2438512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CA" sz="3600" b="1">
                <a:latin typeface="Century Gothic" panose="020B0502020202020204" pitchFamily="34" charset="0"/>
              </a:rPr>
              <a:t>L’utilisation pratico-pratique de </a:t>
            </a:r>
            <a:r>
              <a:rPr lang="fr-CA" sz="3600" b="1" dirty="0">
                <a:latin typeface="Century Gothic" panose="020B0502020202020204" pitchFamily="34" charset="0"/>
              </a:rPr>
              <a:t>l’intelligence artificielle en gestion des ressources humaines</a:t>
            </a:r>
            <a:br>
              <a:rPr lang="fr-CA" sz="3200" b="1" dirty="0">
                <a:latin typeface="Century Gothic" panose="020B0502020202020204" pitchFamily="34" charset="0"/>
              </a:rPr>
            </a:br>
            <a:endParaRPr lang="fr-CA" sz="32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9935B4-6586-5A37-9408-8037BE22BCC2}"/>
              </a:ext>
            </a:extLst>
          </p:cNvPr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6544121" y="5749580"/>
            <a:ext cx="4161050" cy="700648"/>
          </a:xfr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buNone/>
              <a:defRPr sz="1800"/>
            </a:pPr>
            <a:r>
              <a:rPr lang="fr-FR" sz="1200" dirty="0">
                <a:latin typeface="Century Gothic" panose="020B0502020202020204" pitchFamily="34" charset="0"/>
              </a:rPr>
              <a:t>Présentée par :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b="1" dirty="0">
                <a:latin typeface="Century Gothic" panose="020B0502020202020204" pitchFamily="34" charset="0"/>
              </a:rPr>
              <a:t>Janie Cameron CRHA</a:t>
            </a:r>
            <a:br>
              <a:rPr lang="fr-FR" sz="1200" b="1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Partenaires d’affaires RH</a:t>
            </a:r>
          </a:p>
        </p:txBody>
      </p:sp>
    </p:spTree>
    <p:extLst>
      <p:ext uri="{BB962C8B-B14F-4D97-AF65-F5344CB8AC3E}">
        <p14:creationId xmlns:p14="http://schemas.microsoft.com/office/powerpoint/2010/main" val="19674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1F126-26BE-E341-3899-D7742EDAA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D28A4667-B42F-32FC-B5B9-47C8DFCB52E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88519" y="400748"/>
            <a:ext cx="5927803" cy="60939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5751" indent="-256026">
              <a:spcBef>
                <a:spcPts val="200"/>
              </a:spcBef>
              <a:spcAft>
                <a:spcPts val="200"/>
              </a:spcAft>
              <a:buClr>
                <a:srgbClr val="009ECC"/>
              </a:buClr>
              <a:buSzPct val="68000"/>
              <a:buFont typeface="Wingdings 2" panose="05020102010507070707" pitchFamily="18" charset="2"/>
              <a:buChar char="Ë"/>
              <a:defRPr/>
            </a:pPr>
            <a:r>
              <a:rPr lang="fr-CA" sz="1600" b="1" dirty="0">
                <a:latin typeface="Century Gothic" panose="020B0502020202020204" pitchFamily="34" charset="0"/>
              </a:rPr>
              <a:t>Interdire l’utilisation de l’IA ou l’encadrer?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Risques de l’utilisation de l’IA </a:t>
            </a:r>
            <a:endParaRPr lang="fr-CA" sz="1600" dirty="0">
              <a:latin typeface="Century Gothic" panose="020B0502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Comment prévenir ces risques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65751" indent="-256026">
              <a:spcBef>
                <a:spcPts val="200"/>
              </a:spcBef>
              <a:spcAft>
                <a:spcPts val="200"/>
              </a:spcAft>
              <a:buClr>
                <a:srgbClr val="009ECC"/>
              </a:buClr>
              <a:buSzPct val="68000"/>
              <a:buFont typeface="Wingdings 2" panose="05020102010507070707" pitchFamily="18" charset="2"/>
              <a:buChar char="Ë"/>
              <a:defRPr/>
            </a:pPr>
            <a:r>
              <a:rPr lang="fr-CA" sz="1600" b="1" dirty="0">
                <a:latin typeface="Century Gothic" panose="020B0502020202020204" pitchFamily="34" charset="0"/>
              </a:rPr>
              <a:t>L’art de formuler une bonne requête (</a:t>
            </a:r>
            <a:r>
              <a:rPr lang="fr-CA" sz="1600" b="1" dirty="0" err="1">
                <a:latin typeface="Century Gothic" panose="020B0502020202020204" pitchFamily="34" charset="0"/>
              </a:rPr>
              <a:t>rédactique</a:t>
            </a:r>
            <a:r>
              <a:rPr lang="fr-CA" sz="1600" b="1" dirty="0">
                <a:latin typeface="Century Gothic" panose="020B0502020202020204" pitchFamily="34" charset="0"/>
              </a:rPr>
              <a:t> – «prompt»)</a:t>
            </a:r>
          </a:p>
          <a:p>
            <a:pPr marL="109725">
              <a:spcBef>
                <a:spcPts val="200"/>
              </a:spcBef>
              <a:spcAft>
                <a:spcPts val="200"/>
              </a:spcAft>
              <a:buClr>
                <a:srgbClr val="009ECC"/>
              </a:buClr>
              <a:buSzPct val="68000"/>
              <a:defRPr/>
            </a:pPr>
            <a:endParaRPr lang="fr-CA" sz="1600" b="1" dirty="0">
              <a:latin typeface="Century Gothic" panose="020B0502020202020204" pitchFamily="34" charset="0"/>
            </a:endParaRPr>
          </a:p>
          <a:p>
            <a:pPr marL="365751" indent="-256026">
              <a:spcBef>
                <a:spcPts val="200"/>
              </a:spcBef>
              <a:spcAft>
                <a:spcPts val="200"/>
              </a:spcAft>
              <a:buClr>
                <a:srgbClr val="009ECC"/>
              </a:buClr>
              <a:buSzPct val="68000"/>
              <a:buFont typeface="Wingdings 2" panose="05020102010507070707" pitchFamily="18" charset="2"/>
              <a:buChar char="Ë"/>
              <a:defRPr/>
            </a:pPr>
            <a:r>
              <a:rPr lang="fr-CA" sz="1600" b="1" dirty="0">
                <a:latin typeface="Century Gothic" panose="020B0502020202020204" pitchFamily="34" charset="0"/>
              </a:rPr>
              <a:t>L’utilisation de l'IA en gestion des ressources humaines et exemples concrets tirés de vos entreprises !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Combiner les forces de l’IA et de l’Homme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 documentaire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Optimisation des réunions et/ou entrevues virtuelles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Recrutement 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Accueil et intégration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 des horaires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Création d’images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Communication interne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Santé et bien-être au travail</a:t>
            </a:r>
            <a:endParaRPr lang="fr-CA" sz="16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fr-CA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Appréciation de la contribution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fr-CA" sz="1600" b="1" dirty="0">
              <a:latin typeface="Century Gothic" panose="020B0502020202020204" pitchFamily="34" charset="0"/>
            </a:endParaRPr>
          </a:p>
          <a:p>
            <a:pPr marL="365751" indent="-256026">
              <a:spcBef>
                <a:spcPts val="200"/>
              </a:spcBef>
              <a:spcAft>
                <a:spcPts val="200"/>
              </a:spcAft>
              <a:buClr>
                <a:srgbClr val="009ECC"/>
              </a:buClr>
              <a:buSzPct val="68000"/>
              <a:buFont typeface="Wingdings 2" panose="05020102010507070707" pitchFamily="18" charset="2"/>
              <a:buChar char="Ë"/>
              <a:defRPr/>
            </a:pPr>
            <a:r>
              <a:rPr lang="fr-CA" altLang="fr-FR" sz="1600" b="1" dirty="0">
                <a:latin typeface="Century Gothic" panose="020B0502020202020204" pitchFamily="34" charset="0"/>
              </a:rPr>
              <a:t>La conclusion et la période de questions </a:t>
            </a:r>
            <a:endParaRPr lang="fr-FR" altLang="fr-FR" sz="1600" b="1" dirty="0">
              <a:latin typeface="Century Gothic" panose="020B0502020202020204" pitchFamily="34" charset="0"/>
            </a:endParaRPr>
          </a:p>
        </p:txBody>
      </p:sp>
      <p:pic>
        <p:nvPicPr>
          <p:cNvPr id="14" name="Espace réservé pour une image  19" descr="Une image contenant intérieur, table, objet, règle&#10;&#10;Description générée automatiquement">
            <a:extLst>
              <a:ext uri="{FF2B5EF4-FFF2-40B4-BE49-F238E27FC236}">
                <a16:creationId xmlns:a16="http://schemas.microsoft.com/office/drawing/2014/main" id="{D9814687-61A5-1538-A038-4DE1BA10D46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9" r="17960"/>
          <a:stretch>
            <a:fillRect/>
          </a:stretch>
        </p:blipFill>
        <p:spPr>
          <a:xfrm>
            <a:off x="691375" y="-9130"/>
            <a:ext cx="3546088" cy="6867130"/>
          </a:xfrm>
          <a:prstGeom prst="rect">
            <a:avLst/>
          </a:prstGeom>
          <a:noFill/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4D9D7C25-EB3E-1302-FEB1-D5470B2AAAD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319" y="621088"/>
            <a:ext cx="3636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cs typeface="Arial" panose="020B0604020202020204" pitchFamily="34" charset="0"/>
              </a:rPr>
              <a:t>PLAN DE LA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cs typeface="Arial" panose="020B0604020202020204" pitchFamily="34" charset="0"/>
              </a:rPr>
              <a:t>CONFÉRENCE </a:t>
            </a:r>
          </a:p>
        </p:txBody>
      </p:sp>
    </p:spTree>
    <p:extLst>
      <p:ext uri="{BB962C8B-B14F-4D97-AF65-F5344CB8AC3E}">
        <p14:creationId xmlns:p14="http://schemas.microsoft.com/office/powerpoint/2010/main" val="834995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</a:spPr>
      <a:bodyPr wrap="square" lIns="0" tIns="0" rIns="0" bIns="0">
        <a:spAutoFit/>
      </a:bodyPr>
      <a:lstStyle>
        <a:defPPr algn="l">
          <a:lnSpc>
            <a:spcPct val="100000"/>
          </a:lnSpc>
          <a:defRPr sz="2400" b="1" dirty="0">
            <a:solidFill>
              <a:schemeClr val="tx2"/>
            </a:solidFill>
            <a:latin typeface="Century Gothic" panose="020B0502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4a72ed-fb45-4e9e-9cdd-22bf9c3a1751">
      <Terms xmlns="http://schemas.microsoft.com/office/infopath/2007/PartnerControls"/>
    </lcf76f155ced4ddcb4097134ff3c332f>
    <TaxCatchAll xmlns="70da1552-f678-4331-b6f8-ce8847624a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D7F2B14F3F0499A685FFAAFB8D72B" ma:contentTypeVersion="18" ma:contentTypeDescription="Crée un document." ma:contentTypeScope="" ma:versionID="2e6a617ae5590cdae31d8c9b37f6e96c">
  <xsd:schema xmlns:xsd="http://www.w3.org/2001/XMLSchema" xmlns:xs="http://www.w3.org/2001/XMLSchema" xmlns:p="http://schemas.microsoft.com/office/2006/metadata/properties" xmlns:ns2="a74a72ed-fb45-4e9e-9cdd-22bf9c3a1751" xmlns:ns3="70da1552-f678-4331-b6f8-ce8847624a49" targetNamespace="http://schemas.microsoft.com/office/2006/metadata/properties" ma:root="true" ma:fieldsID="295a40489b819724bfed7e3c98b13a91" ns2:_="" ns3:_="">
    <xsd:import namespace="a74a72ed-fb45-4e9e-9cdd-22bf9c3a1751"/>
    <xsd:import namespace="70da1552-f678-4331-b6f8-ce8847624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a72ed-fb45-4e9e-9cdd-22bf9c3a1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d6dac54-2450-48e0-9b38-70c462936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a1552-f678-4331-b6f8-ce8847624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93d01c-e607-483f-a00a-baf8b070464f}" ma:internalName="TaxCatchAll" ma:showField="CatchAllData" ma:web="70da1552-f678-4331-b6f8-ce8847624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24067-5C9D-494A-92EE-F408BAA7FBE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5f5f1695-c6b2-44a0-bac7-5a9f8465d475"/>
    <ds:schemaRef ds:uri="62f94a70-02e1-4989-a14c-97ce1849022f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4131D04-4284-4BD6-A2F5-8D491B7996C5}"/>
</file>

<file path=customXml/itemProps3.xml><?xml version="1.0" encoding="utf-8"?>
<ds:datastoreItem xmlns:ds="http://schemas.openxmlformats.org/officeDocument/2006/customXml" ds:itemID="{2150406B-FC2A-40A9-8525-BD664E797C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117</Words>
  <Application>Microsoft Office PowerPoint</Application>
  <PresentationFormat>Grand écran</PresentationFormat>
  <Paragraphs>25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Arial</vt:lpstr>
      <vt:lpstr>Century Gothic</vt:lpstr>
      <vt:lpstr>Courier New</vt:lpstr>
      <vt:lpstr>Wingdings 2</vt:lpstr>
      <vt:lpstr>Thème Office</vt:lpstr>
      <vt:lpstr>L’utilisation pratico-pratique de l’intelligence artificielle en gestion des ressources humaines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Veronique Paquet</dc:creator>
  <cp:lastModifiedBy>Nancy Cameron</cp:lastModifiedBy>
  <cp:revision>4</cp:revision>
  <cp:lastPrinted>2025-02-17T14:31:58Z</cp:lastPrinted>
  <dcterms:created xsi:type="dcterms:W3CDTF">2024-12-05T19:33:01Z</dcterms:created>
  <dcterms:modified xsi:type="dcterms:W3CDTF">2025-06-17T12:46:56Z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0x01010069ED7F2B14F3F0499A685FFAAFB8D72B</vt:lpwstr>
  </property>
  <property fmtid="{D5CDD505-2E9C-101B-9397-08002B2CF9AE}" pid="3" name="MediaServiceImageTags">
    <vt:lpwstr/>
  </property>
</Properties>
</file>